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2" r:id="rId6"/>
    <p:sldId id="260" r:id="rId7"/>
    <p:sldId id="263" r:id="rId8"/>
    <p:sldId id="264" r:id="rId9"/>
    <p:sldId id="261"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peng zhang" initials="yz" lastIdx="3" clrIdx="0">
    <p:extLst>
      <p:ext uri="{19B8F6BF-5375-455C-9EA6-DF929625EA0E}">
        <p15:presenceInfo xmlns:p15="http://schemas.microsoft.com/office/powerpoint/2012/main" userId="e70a9b75f1a2fcc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F41945-73E4-4B8D-26B3-2BCC5ED9923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723036A-3601-2956-8D39-9ABEEAD3DD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19266AF-E22C-F23D-E113-2354DC9BA06F}"/>
              </a:ext>
            </a:extLst>
          </p:cNvPr>
          <p:cNvSpPr>
            <a:spLocks noGrp="1"/>
          </p:cNvSpPr>
          <p:nvPr>
            <p:ph type="dt" sz="half" idx="10"/>
          </p:nvPr>
        </p:nvSpPr>
        <p:spPr/>
        <p:txBody>
          <a:bodyPr/>
          <a:lstStyle/>
          <a:p>
            <a:fld id="{8C148120-A2AB-4648-A447-B1092188BDF2}" type="datetimeFigureOut">
              <a:rPr lang="zh-CN" altLang="en-US" smtClean="0"/>
              <a:t>2024/12/7</a:t>
            </a:fld>
            <a:endParaRPr lang="zh-CN" altLang="en-US"/>
          </a:p>
        </p:txBody>
      </p:sp>
      <p:sp>
        <p:nvSpPr>
          <p:cNvPr id="5" name="页脚占位符 4">
            <a:extLst>
              <a:ext uri="{FF2B5EF4-FFF2-40B4-BE49-F238E27FC236}">
                <a16:creationId xmlns:a16="http://schemas.microsoft.com/office/drawing/2014/main" id="{4B4D6145-0EE7-40C2-2013-422ABAFB09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5D6C27-B580-15ED-379E-061B760944B5}"/>
              </a:ext>
            </a:extLst>
          </p:cNvPr>
          <p:cNvSpPr>
            <a:spLocks noGrp="1"/>
          </p:cNvSpPr>
          <p:nvPr>
            <p:ph type="sldNum" sz="quarter" idx="12"/>
          </p:nvPr>
        </p:nvSpPr>
        <p:spPr/>
        <p:txBody>
          <a:bodyPr/>
          <a:lstStyle/>
          <a:p>
            <a:fld id="{3FEB39E1-AF6B-4F57-A54E-8EDC2A2D4E6F}" type="slidenum">
              <a:rPr lang="zh-CN" altLang="en-US" smtClean="0"/>
              <a:t>‹#›</a:t>
            </a:fld>
            <a:endParaRPr lang="zh-CN" altLang="en-US"/>
          </a:p>
        </p:txBody>
      </p:sp>
    </p:spTree>
    <p:extLst>
      <p:ext uri="{BB962C8B-B14F-4D97-AF65-F5344CB8AC3E}">
        <p14:creationId xmlns:p14="http://schemas.microsoft.com/office/powerpoint/2010/main" val="856528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AF5AD-F7DE-B11C-F632-5ABB1CBCAC9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F16F2EF-326E-4B12-BD17-5890C4F95F6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5CE2549-575B-A6D7-06F4-7A8638F430C5}"/>
              </a:ext>
            </a:extLst>
          </p:cNvPr>
          <p:cNvSpPr>
            <a:spLocks noGrp="1"/>
          </p:cNvSpPr>
          <p:nvPr>
            <p:ph type="dt" sz="half" idx="10"/>
          </p:nvPr>
        </p:nvSpPr>
        <p:spPr/>
        <p:txBody>
          <a:bodyPr/>
          <a:lstStyle/>
          <a:p>
            <a:fld id="{8C148120-A2AB-4648-A447-B1092188BDF2}" type="datetimeFigureOut">
              <a:rPr lang="zh-CN" altLang="en-US" smtClean="0"/>
              <a:t>2024/12/7</a:t>
            </a:fld>
            <a:endParaRPr lang="zh-CN" altLang="en-US"/>
          </a:p>
        </p:txBody>
      </p:sp>
      <p:sp>
        <p:nvSpPr>
          <p:cNvPr id="5" name="页脚占位符 4">
            <a:extLst>
              <a:ext uri="{FF2B5EF4-FFF2-40B4-BE49-F238E27FC236}">
                <a16:creationId xmlns:a16="http://schemas.microsoft.com/office/drawing/2014/main" id="{E62E370F-3635-9E46-72EA-AE20C7139C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A2ABB4-32A8-14F5-21C7-97B7350DD285}"/>
              </a:ext>
            </a:extLst>
          </p:cNvPr>
          <p:cNvSpPr>
            <a:spLocks noGrp="1"/>
          </p:cNvSpPr>
          <p:nvPr>
            <p:ph type="sldNum" sz="quarter" idx="12"/>
          </p:nvPr>
        </p:nvSpPr>
        <p:spPr/>
        <p:txBody>
          <a:bodyPr/>
          <a:lstStyle/>
          <a:p>
            <a:fld id="{3FEB39E1-AF6B-4F57-A54E-8EDC2A2D4E6F}" type="slidenum">
              <a:rPr lang="zh-CN" altLang="en-US" smtClean="0"/>
              <a:t>‹#›</a:t>
            </a:fld>
            <a:endParaRPr lang="zh-CN" altLang="en-US"/>
          </a:p>
        </p:txBody>
      </p:sp>
    </p:spTree>
    <p:extLst>
      <p:ext uri="{BB962C8B-B14F-4D97-AF65-F5344CB8AC3E}">
        <p14:creationId xmlns:p14="http://schemas.microsoft.com/office/powerpoint/2010/main" val="1669959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D23A3A-1F68-E75D-F606-BCAFD9DE615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5CC5BB-F887-AE84-68C2-20B4A3AE1D9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70EDDBF-E0FB-4B5B-8FD6-041A39EE3405}"/>
              </a:ext>
            </a:extLst>
          </p:cNvPr>
          <p:cNvSpPr>
            <a:spLocks noGrp="1"/>
          </p:cNvSpPr>
          <p:nvPr>
            <p:ph type="dt" sz="half" idx="10"/>
          </p:nvPr>
        </p:nvSpPr>
        <p:spPr/>
        <p:txBody>
          <a:bodyPr/>
          <a:lstStyle/>
          <a:p>
            <a:fld id="{8C148120-A2AB-4648-A447-B1092188BDF2}" type="datetimeFigureOut">
              <a:rPr lang="zh-CN" altLang="en-US" smtClean="0"/>
              <a:t>2024/12/7</a:t>
            </a:fld>
            <a:endParaRPr lang="zh-CN" altLang="en-US"/>
          </a:p>
        </p:txBody>
      </p:sp>
      <p:sp>
        <p:nvSpPr>
          <p:cNvPr id="5" name="页脚占位符 4">
            <a:extLst>
              <a:ext uri="{FF2B5EF4-FFF2-40B4-BE49-F238E27FC236}">
                <a16:creationId xmlns:a16="http://schemas.microsoft.com/office/drawing/2014/main" id="{5EE184B7-A2B2-46CA-F086-A9307FB692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B7B804F-2160-8594-18B9-BC007D6844EB}"/>
              </a:ext>
            </a:extLst>
          </p:cNvPr>
          <p:cNvSpPr>
            <a:spLocks noGrp="1"/>
          </p:cNvSpPr>
          <p:nvPr>
            <p:ph type="sldNum" sz="quarter" idx="12"/>
          </p:nvPr>
        </p:nvSpPr>
        <p:spPr/>
        <p:txBody>
          <a:bodyPr/>
          <a:lstStyle/>
          <a:p>
            <a:fld id="{3FEB39E1-AF6B-4F57-A54E-8EDC2A2D4E6F}" type="slidenum">
              <a:rPr lang="zh-CN" altLang="en-US" smtClean="0"/>
              <a:t>‹#›</a:t>
            </a:fld>
            <a:endParaRPr lang="zh-CN" altLang="en-US"/>
          </a:p>
        </p:txBody>
      </p:sp>
    </p:spTree>
    <p:extLst>
      <p:ext uri="{BB962C8B-B14F-4D97-AF65-F5344CB8AC3E}">
        <p14:creationId xmlns:p14="http://schemas.microsoft.com/office/powerpoint/2010/main" val="2351070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71E19-0CB0-4F01-01D5-7AF6F92A355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98ACE1-E068-0494-6528-6C0ED33933C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9C744D7-94FA-50F3-B268-D6DEEC183665}"/>
              </a:ext>
            </a:extLst>
          </p:cNvPr>
          <p:cNvSpPr>
            <a:spLocks noGrp="1"/>
          </p:cNvSpPr>
          <p:nvPr>
            <p:ph type="dt" sz="half" idx="10"/>
          </p:nvPr>
        </p:nvSpPr>
        <p:spPr/>
        <p:txBody>
          <a:bodyPr/>
          <a:lstStyle/>
          <a:p>
            <a:fld id="{8C148120-A2AB-4648-A447-B1092188BDF2}" type="datetimeFigureOut">
              <a:rPr lang="zh-CN" altLang="en-US" smtClean="0"/>
              <a:t>2024/12/7</a:t>
            </a:fld>
            <a:endParaRPr lang="zh-CN" altLang="en-US"/>
          </a:p>
        </p:txBody>
      </p:sp>
      <p:sp>
        <p:nvSpPr>
          <p:cNvPr id="5" name="页脚占位符 4">
            <a:extLst>
              <a:ext uri="{FF2B5EF4-FFF2-40B4-BE49-F238E27FC236}">
                <a16:creationId xmlns:a16="http://schemas.microsoft.com/office/drawing/2014/main" id="{38990C32-5DF9-5D35-0458-0FCCF0629A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7B8974-81FE-3C94-AC76-08E045EA85B9}"/>
              </a:ext>
            </a:extLst>
          </p:cNvPr>
          <p:cNvSpPr>
            <a:spLocks noGrp="1"/>
          </p:cNvSpPr>
          <p:nvPr>
            <p:ph type="sldNum" sz="quarter" idx="12"/>
          </p:nvPr>
        </p:nvSpPr>
        <p:spPr/>
        <p:txBody>
          <a:bodyPr/>
          <a:lstStyle/>
          <a:p>
            <a:fld id="{3FEB39E1-AF6B-4F57-A54E-8EDC2A2D4E6F}" type="slidenum">
              <a:rPr lang="zh-CN" altLang="en-US" smtClean="0"/>
              <a:t>‹#›</a:t>
            </a:fld>
            <a:endParaRPr lang="zh-CN" altLang="en-US"/>
          </a:p>
        </p:txBody>
      </p:sp>
    </p:spTree>
    <p:extLst>
      <p:ext uri="{BB962C8B-B14F-4D97-AF65-F5344CB8AC3E}">
        <p14:creationId xmlns:p14="http://schemas.microsoft.com/office/powerpoint/2010/main" val="363551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1F653E-AA08-07CC-BCC2-9A15671799A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0C1F7E-308B-A7C5-8181-FF63C477AC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C4F0592-4F3D-E96B-6A73-CBD4F6817A8F}"/>
              </a:ext>
            </a:extLst>
          </p:cNvPr>
          <p:cNvSpPr>
            <a:spLocks noGrp="1"/>
          </p:cNvSpPr>
          <p:nvPr>
            <p:ph type="dt" sz="half" idx="10"/>
          </p:nvPr>
        </p:nvSpPr>
        <p:spPr/>
        <p:txBody>
          <a:bodyPr/>
          <a:lstStyle/>
          <a:p>
            <a:fld id="{8C148120-A2AB-4648-A447-B1092188BDF2}" type="datetimeFigureOut">
              <a:rPr lang="zh-CN" altLang="en-US" smtClean="0"/>
              <a:t>2024/12/7</a:t>
            </a:fld>
            <a:endParaRPr lang="zh-CN" altLang="en-US"/>
          </a:p>
        </p:txBody>
      </p:sp>
      <p:sp>
        <p:nvSpPr>
          <p:cNvPr id="5" name="页脚占位符 4">
            <a:extLst>
              <a:ext uri="{FF2B5EF4-FFF2-40B4-BE49-F238E27FC236}">
                <a16:creationId xmlns:a16="http://schemas.microsoft.com/office/drawing/2014/main" id="{A4175A2B-6C3F-08FB-7C44-8066A594ED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5527FB-0C86-3DC1-D0AB-8330E4407595}"/>
              </a:ext>
            </a:extLst>
          </p:cNvPr>
          <p:cNvSpPr>
            <a:spLocks noGrp="1"/>
          </p:cNvSpPr>
          <p:nvPr>
            <p:ph type="sldNum" sz="quarter" idx="12"/>
          </p:nvPr>
        </p:nvSpPr>
        <p:spPr/>
        <p:txBody>
          <a:bodyPr/>
          <a:lstStyle/>
          <a:p>
            <a:fld id="{3FEB39E1-AF6B-4F57-A54E-8EDC2A2D4E6F}" type="slidenum">
              <a:rPr lang="zh-CN" altLang="en-US" smtClean="0"/>
              <a:t>‹#›</a:t>
            </a:fld>
            <a:endParaRPr lang="zh-CN" altLang="en-US"/>
          </a:p>
        </p:txBody>
      </p:sp>
    </p:spTree>
    <p:extLst>
      <p:ext uri="{BB962C8B-B14F-4D97-AF65-F5344CB8AC3E}">
        <p14:creationId xmlns:p14="http://schemas.microsoft.com/office/powerpoint/2010/main" val="857799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0367DE-D817-C03F-1EBA-8520A85D6D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F9638B-4C68-F66A-4F77-D7F74D672C2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ED9EBDD-539A-60AC-CC74-1EE08F64871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459678A-E057-3FA8-BE03-C98B00A15201}"/>
              </a:ext>
            </a:extLst>
          </p:cNvPr>
          <p:cNvSpPr>
            <a:spLocks noGrp="1"/>
          </p:cNvSpPr>
          <p:nvPr>
            <p:ph type="dt" sz="half" idx="10"/>
          </p:nvPr>
        </p:nvSpPr>
        <p:spPr/>
        <p:txBody>
          <a:bodyPr/>
          <a:lstStyle/>
          <a:p>
            <a:fld id="{8C148120-A2AB-4648-A447-B1092188BDF2}" type="datetimeFigureOut">
              <a:rPr lang="zh-CN" altLang="en-US" smtClean="0"/>
              <a:t>2024/12/7</a:t>
            </a:fld>
            <a:endParaRPr lang="zh-CN" altLang="en-US"/>
          </a:p>
        </p:txBody>
      </p:sp>
      <p:sp>
        <p:nvSpPr>
          <p:cNvPr id="6" name="页脚占位符 5">
            <a:extLst>
              <a:ext uri="{FF2B5EF4-FFF2-40B4-BE49-F238E27FC236}">
                <a16:creationId xmlns:a16="http://schemas.microsoft.com/office/drawing/2014/main" id="{34A958F8-B987-1FBC-28E2-9F3514CE82D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D47997-4748-BE27-8499-65B98725C130}"/>
              </a:ext>
            </a:extLst>
          </p:cNvPr>
          <p:cNvSpPr>
            <a:spLocks noGrp="1"/>
          </p:cNvSpPr>
          <p:nvPr>
            <p:ph type="sldNum" sz="quarter" idx="12"/>
          </p:nvPr>
        </p:nvSpPr>
        <p:spPr/>
        <p:txBody>
          <a:bodyPr/>
          <a:lstStyle/>
          <a:p>
            <a:fld id="{3FEB39E1-AF6B-4F57-A54E-8EDC2A2D4E6F}" type="slidenum">
              <a:rPr lang="zh-CN" altLang="en-US" smtClean="0"/>
              <a:t>‹#›</a:t>
            </a:fld>
            <a:endParaRPr lang="zh-CN" altLang="en-US"/>
          </a:p>
        </p:txBody>
      </p:sp>
    </p:spTree>
    <p:extLst>
      <p:ext uri="{BB962C8B-B14F-4D97-AF65-F5344CB8AC3E}">
        <p14:creationId xmlns:p14="http://schemas.microsoft.com/office/powerpoint/2010/main" val="2654726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1382CE-B78D-50BB-ADF4-F21D8F3B49B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ED5EE5-FF5A-54F0-FDA8-E01074A23D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69DCA-FF94-97AE-06AE-DE12D8CFB0B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B91D5F2-C0C3-A844-02BB-82328F6F1A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078DFC-0626-F343-0D2C-AF43B02A41E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3F3ABB-025F-A60E-65BE-80D718E4F833}"/>
              </a:ext>
            </a:extLst>
          </p:cNvPr>
          <p:cNvSpPr>
            <a:spLocks noGrp="1"/>
          </p:cNvSpPr>
          <p:nvPr>
            <p:ph type="dt" sz="half" idx="10"/>
          </p:nvPr>
        </p:nvSpPr>
        <p:spPr/>
        <p:txBody>
          <a:bodyPr/>
          <a:lstStyle/>
          <a:p>
            <a:fld id="{8C148120-A2AB-4648-A447-B1092188BDF2}" type="datetimeFigureOut">
              <a:rPr lang="zh-CN" altLang="en-US" smtClean="0"/>
              <a:t>2024/12/7</a:t>
            </a:fld>
            <a:endParaRPr lang="zh-CN" altLang="en-US"/>
          </a:p>
        </p:txBody>
      </p:sp>
      <p:sp>
        <p:nvSpPr>
          <p:cNvPr id="8" name="页脚占位符 7">
            <a:extLst>
              <a:ext uri="{FF2B5EF4-FFF2-40B4-BE49-F238E27FC236}">
                <a16:creationId xmlns:a16="http://schemas.microsoft.com/office/drawing/2014/main" id="{46C5061D-3025-5479-306C-23ECC2D5517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BF8C1F1-F40C-D38A-8FBD-61508115B506}"/>
              </a:ext>
            </a:extLst>
          </p:cNvPr>
          <p:cNvSpPr>
            <a:spLocks noGrp="1"/>
          </p:cNvSpPr>
          <p:nvPr>
            <p:ph type="sldNum" sz="quarter" idx="12"/>
          </p:nvPr>
        </p:nvSpPr>
        <p:spPr/>
        <p:txBody>
          <a:bodyPr/>
          <a:lstStyle/>
          <a:p>
            <a:fld id="{3FEB39E1-AF6B-4F57-A54E-8EDC2A2D4E6F}" type="slidenum">
              <a:rPr lang="zh-CN" altLang="en-US" smtClean="0"/>
              <a:t>‹#›</a:t>
            </a:fld>
            <a:endParaRPr lang="zh-CN" altLang="en-US"/>
          </a:p>
        </p:txBody>
      </p:sp>
    </p:spTree>
    <p:extLst>
      <p:ext uri="{BB962C8B-B14F-4D97-AF65-F5344CB8AC3E}">
        <p14:creationId xmlns:p14="http://schemas.microsoft.com/office/powerpoint/2010/main" val="1930747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C9D51-D728-E467-977A-4D5416110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6F8EE0B-EC67-3CAD-CE1C-3113F980E4F8}"/>
              </a:ext>
            </a:extLst>
          </p:cNvPr>
          <p:cNvSpPr>
            <a:spLocks noGrp="1"/>
          </p:cNvSpPr>
          <p:nvPr>
            <p:ph type="dt" sz="half" idx="10"/>
          </p:nvPr>
        </p:nvSpPr>
        <p:spPr/>
        <p:txBody>
          <a:bodyPr/>
          <a:lstStyle/>
          <a:p>
            <a:fld id="{8C148120-A2AB-4648-A447-B1092188BDF2}" type="datetimeFigureOut">
              <a:rPr lang="zh-CN" altLang="en-US" smtClean="0"/>
              <a:t>2024/12/7</a:t>
            </a:fld>
            <a:endParaRPr lang="zh-CN" altLang="en-US"/>
          </a:p>
        </p:txBody>
      </p:sp>
      <p:sp>
        <p:nvSpPr>
          <p:cNvPr id="4" name="页脚占位符 3">
            <a:extLst>
              <a:ext uri="{FF2B5EF4-FFF2-40B4-BE49-F238E27FC236}">
                <a16:creationId xmlns:a16="http://schemas.microsoft.com/office/drawing/2014/main" id="{CB74AAC9-7AC5-C795-1C07-9219C3C5533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91E72DB-9335-CD57-6153-98FE400EE773}"/>
              </a:ext>
            </a:extLst>
          </p:cNvPr>
          <p:cNvSpPr>
            <a:spLocks noGrp="1"/>
          </p:cNvSpPr>
          <p:nvPr>
            <p:ph type="sldNum" sz="quarter" idx="12"/>
          </p:nvPr>
        </p:nvSpPr>
        <p:spPr/>
        <p:txBody>
          <a:bodyPr/>
          <a:lstStyle/>
          <a:p>
            <a:fld id="{3FEB39E1-AF6B-4F57-A54E-8EDC2A2D4E6F}" type="slidenum">
              <a:rPr lang="zh-CN" altLang="en-US" smtClean="0"/>
              <a:t>‹#›</a:t>
            </a:fld>
            <a:endParaRPr lang="zh-CN" altLang="en-US"/>
          </a:p>
        </p:txBody>
      </p:sp>
    </p:spTree>
    <p:extLst>
      <p:ext uri="{BB962C8B-B14F-4D97-AF65-F5344CB8AC3E}">
        <p14:creationId xmlns:p14="http://schemas.microsoft.com/office/powerpoint/2010/main" val="1300660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0ECB0DF-8B8B-C8C6-DE2C-8B8D245A4F38}"/>
              </a:ext>
            </a:extLst>
          </p:cNvPr>
          <p:cNvSpPr>
            <a:spLocks noGrp="1"/>
          </p:cNvSpPr>
          <p:nvPr>
            <p:ph type="dt" sz="half" idx="10"/>
          </p:nvPr>
        </p:nvSpPr>
        <p:spPr/>
        <p:txBody>
          <a:bodyPr/>
          <a:lstStyle/>
          <a:p>
            <a:fld id="{8C148120-A2AB-4648-A447-B1092188BDF2}" type="datetimeFigureOut">
              <a:rPr lang="zh-CN" altLang="en-US" smtClean="0"/>
              <a:t>2024/12/7</a:t>
            </a:fld>
            <a:endParaRPr lang="zh-CN" altLang="en-US"/>
          </a:p>
        </p:txBody>
      </p:sp>
      <p:sp>
        <p:nvSpPr>
          <p:cNvPr id="3" name="页脚占位符 2">
            <a:extLst>
              <a:ext uri="{FF2B5EF4-FFF2-40B4-BE49-F238E27FC236}">
                <a16:creationId xmlns:a16="http://schemas.microsoft.com/office/drawing/2014/main" id="{22AB8CD1-0BF5-7AA1-FEFF-731AACDA0A8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9C2E48F-E216-43FF-FE40-E26D5A833A78}"/>
              </a:ext>
            </a:extLst>
          </p:cNvPr>
          <p:cNvSpPr>
            <a:spLocks noGrp="1"/>
          </p:cNvSpPr>
          <p:nvPr>
            <p:ph type="sldNum" sz="quarter" idx="12"/>
          </p:nvPr>
        </p:nvSpPr>
        <p:spPr/>
        <p:txBody>
          <a:bodyPr/>
          <a:lstStyle/>
          <a:p>
            <a:fld id="{3FEB39E1-AF6B-4F57-A54E-8EDC2A2D4E6F}" type="slidenum">
              <a:rPr lang="zh-CN" altLang="en-US" smtClean="0"/>
              <a:t>‹#›</a:t>
            </a:fld>
            <a:endParaRPr lang="zh-CN" altLang="en-US"/>
          </a:p>
        </p:txBody>
      </p:sp>
    </p:spTree>
    <p:extLst>
      <p:ext uri="{BB962C8B-B14F-4D97-AF65-F5344CB8AC3E}">
        <p14:creationId xmlns:p14="http://schemas.microsoft.com/office/powerpoint/2010/main" val="3713294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C8364-99E7-39C0-204E-A592E8A18D9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CE0C4A-C32E-0604-1D49-44A0A3B2A5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D459E1D-D562-53B0-8C37-6FF582722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730665-0ADF-0173-5852-B4DD8A6687D8}"/>
              </a:ext>
            </a:extLst>
          </p:cNvPr>
          <p:cNvSpPr>
            <a:spLocks noGrp="1"/>
          </p:cNvSpPr>
          <p:nvPr>
            <p:ph type="dt" sz="half" idx="10"/>
          </p:nvPr>
        </p:nvSpPr>
        <p:spPr/>
        <p:txBody>
          <a:bodyPr/>
          <a:lstStyle/>
          <a:p>
            <a:fld id="{8C148120-A2AB-4648-A447-B1092188BDF2}" type="datetimeFigureOut">
              <a:rPr lang="zh-CN" altLang="en-US" smtClean="0"/>
              <a:t>2024/12/7</a:t>
            </a:fld>
            <a:endParaRPr lang="zh-CN" altLang="en-US"/>
          </a:p>
        </p:txBody>
      </p:sp>
      <p:sp>
        <p:nvSpPr>
          <p:cNvPr id="6" name="页脚占位符 5">
            <a:extLst>
              <a:ext uri="{FF2B5EF4-FFF2-40B4-BE49-F238E27FC236}">
                <a16:creationId xmlns:a16="http://schemas.microsoft.com/office/drawing/2014/main" id="{0482B68B-417D-2053-D962-6A96AB0C2DA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3F78EE2-2D5F-99F3-FD07-F5E31C1857F0}"/>
              </a:ext>
            </a:extLst>
          </p:cNvPr>
          <p:cNvSpPr>
            <a:spLocks noGrp="1"/>
          </p:cNvSpPr>
          <p:nvPr>
            <p:ph type="sldNum" sz="quarter" idx="12"/>
          </p:nvPr>
        </p:nvSpPr>
        <p:spPr/>
        <p:txBody>
          <a:bodyPr/>
          <a:lstStyle/>
          <a:p>
            <a:fld id="{3FEB39E1-AF6B-4F57-A54E-8EDC2A2D4E6F}" type="slidenum">
              <a:rPr lang="zh-CN" altLang="en-US" smtClean="0"/>
              <a:t>‹#›</a:t>
            </a:fld>
            <a:endParaRPr lang="zh-CN" altLang="en-US"/>
          </a:p>
        </p:txBody>
      </p:sp>
    </p:spTree>
    <p:extLst>
      <p:ext uri="{BB962C8B-B14F-4D97-AF65-F5344CB8AC3E}">
        <p14:creationId xmlns:p14="http://schemas.microsoft.com/office/powerpoint/2010/main" val="2799275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ACDFE9-668D-CFF9-0A83-CCD9ECDA2A0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B47F6C1-83D5-2BBD-21E9-06B6E55200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AEAF835-2E64-44FD-5A04-CD59FE57E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C7ADEB-25DF-ACE4-8E72-7B375A2634F1}"/>
              </a:ext>
            </a:extLst>
          </p:cNvPr>
          <p:cNvSpPr>
            <a:spLocks noGrp="1"/>
          </p:cNvSpPr>
          <p:nvPr>
            <p:ph type="dt" sz="half" idx="10"/>
          </p:nvPr>
        </p:nvSpPr>
        <p:spPr/>
        <p:txBody>
          <a:bodyPr/>
          <a:lstStyle/>
          <a:p>
            <a:fld id="{8C148120-A2AB-4648-A447-B1092188BDF2}" type="datetimeFigureOut">
              <a:rPr lang="zh-CN" altLang="en-US" smtClean="0"/>
              <a:t>2024/12/7</a:t>
            </a:fld>
            <a:endParaRPr lang="zh-CN" altLang="en-US"/>
          </a:p>
        </p:txBody>
      </p:sp>
      <p:sp>
        <p:nvSpPr>
          <p:cNvPr id="6" name="页脚占位符 5">
            <a:extLst>
              <a:ext uri="{FF2B5EF4-FFF2-40B4-BE49-F238E27FC236}">
                <a16:creationId xmlns:a16="http://schemas.microsoft.com/office/drawing/2014/main" id="{75ECFB03-AFC6-95B7-3DC9-44D66B00642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E9468D-F1BD-4D74-3274-B24637A3C40F}"/>
              </a:ext>
            </a:extLst>
          </p:cNvPr>
          <p:cNvSpPr>
            <a:spLocks noGrp="1"/>
          </p:cNvSpPr>
          <p:nvPr>
            <p:ph type="sldNum" sz="quarter" idx="12"/>
          </p:nvPr>
        </p:nvSpPr>
        <p:spPr/>
        <p:txBody>
          <a:bodyPr/>
          <a:lstStyle/>
          <a:p>
            <a:fld id="{3FEB39E1-AF6B-4F57-A54E-8EDC2A2D4E6F}" type="slidenum">
              <a:rPr lang="zh-CN" altLang="en-US" smtClean="0"/>
              <a:t>‹#›</a:t>
            </a:fld>
            <a:endParaRPr lang="zh-CN" altLang="en-US"/>
          </a:p>
        </p:txBody>
      </p:sp>
    </p:spTree>
    <p:extLst>
      <p:ext uri="{BB962C8B-B14F-4D97-AF65-F5344CB8AC3E}">
        <p14:creationId xmlns:p14="http://schemas.microsoft.com/office/powerpoint/2010/main" val="2791688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2390FB7-CEDB-F915-5A34-9476C4538E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FBF9DC-2AA7-88FD-722B-E9E2170951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C28965-A004-2795-866C-00F44093D9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148120-A2AB-4648-A447-B1092188BDF2}" type="datetimeFigureOut">
              <a:rPr lang="zh-CN" altLang="en-US" smtClean="0"/>
              <a:t>2024/12/7</a:t>
            </a:fld>
            <a:endParaRPr lang="zh-CN" altLang="en-US"/>
          </a:p>
        </p:txBody>
      </p:sp>
      <p:sp>
        <p:nvSpPr>
          <p:cNvPr id="5" name="页脚占位符 4">
            <a:extLst>
              <a:ext uri="{FF2B5EF4-FFF2-40B4-BE49-F238E27FC236}">
                <a16:creationId xmlns:a16="http://schemas.microsoft.com/office/drawing/2014/main" id="{E8B2599E-BA4E-30EF-ECAA-86714B22F3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E93F7-EAB0-F818-A9B9-2DC613B2C2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B39E1-AF6B-4F57-A54E-8EDC2A2D4E6F}" type="slidenum">
              <a:rPr lang="zh-CN" altLang="en-US" smtClean="0"/>
              <a:t>‹#›</a:t>
            </a:fld>
            <a:endParaRPr lang="zh-CN" altLang="en-US"/>
          </a:p>
        </p:txBody>
      </p:sp>
    </p:spTree>
    <p:extLst>
      <p:ext uri="{BB962C8B-B14F-4D97-AF65-F5344CB8AC3E}">
        <p14:creationId xmlns:p14="http://schemas.microsoft.com/office/powerpoint/2010/main" val="3001833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17765-085E-7DAB-B64F-478CC37B1342}"/>
              </a:ext>
            </a:extLst>
          </p:cNvPr>
          <p:cNvSpPr>
            <a:spLocks noGrp="1"/>
          </p:cNvSpPr>
          <p:nvPr>
            <p:ph type="ctrTitle"/>
          </p:nvPr>
        </p:nvSpPr>
        <p:spPr>
          <a:xfrm>
            <a:off x="1524000" y="406400"/>
            <a:ext cx="9144000" cy="2387600"/>
          </a:xfrm>
        </p:spPr>
        <p:txBody>
          <a:bodyPr>
            <a:normAutofit fontScale="90000"/>
          </a:bodyPr>
          <a:lstStyle/>
          <a:p>
            <a:r>
              <a:rPr lang="en-US" altLang="zh-CN" dirty="0"/>
              <a:t>Exploring the influence of geometric shapes on the flow field</a:t>
            </a:r>
            <a:endParaRPr lang="zh-CN" altLang="en-US" b="1" dirty="0"/>
          </a:p>
        </p:txBody>
      </p:sp>
      <p:sp>
        <p:nvSpPr>
          <p:cNvPr id="3" name="副标题 2">
            <a:extLst>
              <a:ext uri="{FF2B5EF4-FFF2-40B4-BE49-F238E27FC236}">
                <a16:creationId xmlns:a16="http://schemas.microsoft.com/office/drawing/2014/main" id="{0A671532-6FF3-6605-C51C-6CF04BC3F87B}"/>
              </a:ext>
            </a:extLst>
          </p:cNvPr>
          <p:cNvSpPr>
            <a:spLocks noGrp="1"/>
          </p:cNvSpPr>
          <p:nvPr>
            <p:ph type="subTitle" idx="1"/>
          </p:nvPr>
        </p:nvSpPr>
        <p:spPr/>
        <p:txBody>
          <a:body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fr-FR" altLang="zh-CN" sz="3200" b="0" i="0" u="none" strike="noStrike" kern="1200" cap="none" spc="0" normalizeH="0" baseline="0" noProof="0" dirty="0" err="1">
                <a:ln>
                  <a:noFill/>
                </a:ln>
                <a:solidFill>
                  <a:prstClr val="black">
                    <a:tint val="75000"/>
                  </a:prstClr>
                </a:solidFill>
                <a:effectLst/>
                <a:uLnTx/>
                <a:uFillTx/>
                <a:latin typeface="Calibri"/>
                <a:ea typeface="+mn-ea"/>
                <a:cs typeface="+mn-cs"/>
              </a:rPr>
              <a:t>Current</a:t>
            </a:r>
            <a:r>
              <a:rPr kumimoji="0" lang="fr-FR" altLang="zh-CN" sz="3200" b="0" i="0" u="none" strike="noStrike" kern="1200" cap="none" spc="0" normalizeH="0" baseline="0" noProof="0" dirty="0">
                <a:ln>
                  <a:noFill/>
                </a:ln>
                <a:solidFill>
                  <a:prstClr val="black">
                    <a:tint val="75000"/>
                  </a:prstClr>
                </a:solidFill>
                <a:effectLst/>
                <a:uLnTx/>
                <a:uFillTx/>
                <a:latin typeface="Calibri"/>
                <a:ea typeface="+mn-ea"/>
                <a:cs typeface="+mn-cs"/>
              </a:rPr>
              <a:t> </a:t>
            </a:r>
            <a:r>
              <a:rPr kumimoji="0" lang="fr-FR" altLang="zh-CN" sz="3200" b="0" i="0" u="none" strike="noStrike" kern="1200" cap="none" spc="0" normalizeH="0" baseline="0" noProof="0" dirty="0" err="1">
                <a:ln>
                  <a:noFill/>
                </a:ln>
                <a:solidFill>
                  <a:prstClr val="black">
                    <a:tint val="75000"/>
                  </a:prstClr>
                </a:solidFill>
                <a:effectLst/>
                <a:uLnTx/>
                <a:uFillTx/>
                <a:latin typeface="Calibri"/>
                <a:ea typeface="+mn-ea"/>
                <a:cs typeface="+mn-cs"/>
              </a:rPr>
              <a:t>Research</a:t>
            </a:r>
            <a:r>
              <a:rPr kumimoji="0" lang="fr-FR" altLang="zh-CN" sz="3200" b="0" i="0" u="none" strike="noStrike" kern="1200" cap="none" spc="0" normalizeH="0" baseline="0" noProof="0" dirty="0">
                <a:ln>
                  <a:noFill/>
                </a:ln>
                <a:solidFill>
                  <a:prstClr val="black">
                    <a:tint val="75000"/>
                  </a:prstClr>
                </a:solidFill>
                <a:effectLst/>
                <a:uLnTx/>
                <a:uFillTx/>
                <a:latin typeface="Calibri"/>
                <a:ea typeface="+mn-ea"/>
                <a:cs typeface="+mn-cs"/>
              </a:rPr>
              <a:t> </a:t>
            </a:r>
            <a:r>
              <a:rPr kumimoji="0" lang="fr-FR" altLang="zh-CN" sz="3200" b="0" i="0" u="none" strike="noStrike" kern="1200" cap="none" spc="0" normalizeH="0" baseline="0" noProof="0" dirty="0" err="1">
                <a:ln>
                  <a:noFill/>
                </a:ln>
                <a:solidFill>
                  <a:prstClr val="black">
                    <a:tint val="75000"/>
                  </a:prstClr>
                </a:solidFill>
                <a:effectLst/>
                <a:uLnTx/>
                <a:uFillTx/>
                <a:latin typeface="Calibri"/>
                <a:ea typeface="+mn-ea"/>
                <a:cs typeface="+mn-cs"/>
              </a:rPr>
              <a:t>Overview</a:t>
            </a:r>
            <a:endParaRPr kumimoji="0" lang="fr-FR" altLang="zh-CN" sz="3200" b="0" i="0" u="none" strike="noStrike" kern="1200" cap="none" spc="0" normalizeH="0" baseline="0" noProof="0" dirty="0">
              <a:ln>
                <a:noFill/>
              </a:ln>
              <a:solidFill>
                <a:prstClr val="black">
                  <a:tint val="75000"/>
                </a:prstClr>
              </a:solidFill>
              <a:effectLst/>
              <a:uLnTx/>
              <a:uFillTx/>
              <a:latin typeface="Calibri"/>
              <a:ea typeface="+mn-ea"/>
              <a:cs typeface="+mn-cs"/>
            </a:endParaRPr>
          </a:p>
          <a:p>
            <a:endParaRPr lang="en-US" altLang="zh-CN" dirty="0"/>
          </a:p>
          <a:p>
            <a:r>
              <a:rPr lang="en-US" altLang="zh-CN" dirty="0"/>
              <a:t>Last update: 12/05/2024</a:t>
            </a:r>
          </a:p>
          <a:p>
            <a:endParaRPr lang="zh-CN" altLang="en-US" dirty="0"/>
          </a:p>
        </p:txBody>
      </p:sp>
    </p:spTree>
    <p:extLst>
      <p:ext uri="{BB962C8B-B14F-4D97-AF65-F5344CB8AC3E}">
        <p14:creationId xmlns:p14="http://schemas.microsoft.com/office/powerpoint/2010/main" val="858793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DBEF23-7228-2677-ADB9-D51BCE23B694}"/>
              </a:ext>
            </a:extLst>
          </p:cNvPr>
          <p:cNvSpPr>
            <a:spLocks noGrp="1"/>
          </p:cNvSpPr>
          <p:nvPr>
            <p:ph type="title"/>
          </p:nvPr>
        </p:nvSpPr>
        <p:spPr>
          <a:xfrm>
            <a:off x="0" y="18256"/>
            <a:ext cx="10515600" cy="662782"/>
          </a:xfrm>
        </p:spPr>
        <p:txBody>
          <a:bodyPr>
            <a:noAutofit/>
          </a:bodyPr>
          <a:lstStyle/>
          <a:p>
            <a:r>
              <a:rPr kumimoji="0" lang="fr-FR" altLang="zh-CN" b="0" i="0" u="none" strike="noStrike" kern="1200" cap="none" spc="0" normalizeH="0" baseline="0" noProof="0" dirty="0">
                <a:ln>
                  <a:noFill/>
                </a:ln>
                <a:solidFill>
                  <a:prstClr val="black"/>
                </a:solidFill>
                <a:effectLst/>
                <a:uLnTx/>
                <a:uFillTx/>
                <a:latin typeface="Calibri"/>
                <a:ea typeface="+mj-ea"/>
                <a:cs typeface="+mj-cs"/>
              </a:rPr>
              <a:t>Background</a:t>
            </a:r>
            <a:endParaRPr lang="zh-CN" altLang="en-US" dirty="0"/>
          </a:p>
        </p:txBody>
      </p:sp>
      <p:sp>
        <p:nvSpPr>
          <p:cNvPr id="3" name="内容占位符 2">
            <a:extLst>
              <a:ext uri="{FF2B5EF4-FFF2-40B4-BE49-F238E27FC236}">
                <a16:creationId xmlns:a16="http://schemas.microsoft.com/office/drawing/2014/main" id="{B08D09FC-896E-2044-5AAF-DBC4A99C157C}"/>
              </a:ext>
            </a:extLst>
          </p:cNvPr>
          <p:cNvSpPr>
            <a:spLocks noGrp="1"/>
          </p:cNvSpPr>
          <p:nvPr>
            <p:ph idx="1"/>
          </p:nvPr>
        </p:nvSpPr>
        <p:spPr>
          <a:xfrm>
            <a:off x="-1" y="946484"/>
            <a:ext cx="11662611" cy="3967530"/>
          </a:xfrm>
        </p:spPr>
        <p:txBody>
          <a:bodyPr>
            <a:normAutofit/>
          </a:bodyPr>
          <a:lstStyle/>
          <a:p>
            <a:r>
              <a:rPr lang="en-US" altLang="zh-CN" sz="2400" dirty="0"/>
              <a:t> When working on the SALP robot, we encountered an issue with the second robot</a:t>
            </a:r>
          </a:p>
          <a:p>
            <a:r>
              <a:rPr lang="en-US" altLang="zh-CN" sz="2400" dirty="0"/>
              <a:t>shell: due to laser cutting inaccuracies, the bending rate of the second robot was lower than that of</a:t>
            </a:r>
          </a:p>
          <a:p>
            <a:r>
              <a:rPr lang="en-US" altLang="zh-CN" sz="2400" dirty="0"/>
              <a:t>the first, resulting in a significantly lower speed. Considering that the current robot shape has not</a:t>
            </a:r>
          </a:p>
          <a:p>
            <a:r>
              <a:rPr lang="en-US" altLang="zh-CN" sz="2400" dirty="0"/>
              <a:t>been optimized, I want to optimize the current robot shape to its best possible configuration before</a:t>
            </a:r>
          </a:p>
          <a:p>
            <a:r>
              <a:rPr lang="en-US" altLang="zh-CN" sz="2400" dirty="0"/>
              <a:t>proceeding with further functional design, laying a solid foundation for subsequent experiments.</a:t>
            </a:r>
            <a:endParaRPr lang="zh-CN" altLang="en-US" sz="2400" dirty="0"/>
          </a:p>
        </p:txBody>
      </p:sp>
      <p:sp>
        <p:nvSpPr>
          <p:cNvPr id="6" name="标题 1">
            <a:extLst>
              <a:ext uri="{FF2B5EF4-FFF2-40B4-BE49-F238E27FC236}">
                <a16:creationId xmlns:a16="http://schemas.microsoft.com/office/drawing/2014/main" id="{18EE360B-9204-A922-7681-4E874F7813EA}"/>
              </a:ext>
            </a:extLst>
          </p:cNvPr>
          <p:cNvSpPr txBox="1">
            <a:spLocks/>
          </p:cNvSpPr>
          <p:nvPr/>
        </p:nvSpPr>
        <p:spPr>
          <a:xfrm>
            <a:off x="0" y="4914015"/>
            <a:ext cx="10515600" cy="6627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fr-FR" altLang="zh-CN" b="0" i="0" u="none" strike="noStrike" kern="1200" cap="none" spc="0" normalizeH="0" baseline="0" noProof="0" dirty="0">
                <a:ln>
                  <a:noFill/>
                </a:ln>
                <a:solidFill>
                  <a:prstClr val="black"/>
                </a:solidFill>
                <a:effectLst/>
                <a:uLnTx/>
                <a:uFillTx/>
                <a:latin typeface="Calibri"/>
                <a:ea typeface="+mj-ea"/>
                <a:cs typeface="+mj-cs"/>
              </a:rPr>
              <a:t>Method</a:t>
            </a:r>
            <a:endParaRPr lang="zh-CN" altLang="en-US" dirty="0"/>
          </a:p>
        </p:txBody>
      </p:sp>
      <p:sp>
        <p:nvSpPr>
          <p:cNvPr id="7" name="文本框 6">
            <a:extLst>
              <a:ext uri="{FF2B5EF4-FFF2-40B4-BE49-F238E27FC236}">
                <a16:creationId xmlns:a16="http://schemas.microsoft.com/office/drawing/2014/main" id="{D085222D-6356-22D6-0EFB-4A8286749241}"/>
              </a:ext>
            </a:extLst>
          </p:cNvPr>
          <p:cNvSpPr txBox="1"/>
          <p:nvPr/>
        </p:nvSpPr>
        <p:spPr>
          <a:xfrm>
            <a:off x="144379" y="5576797"/>
            <a:ext cx="10515600" cy="120032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altLang="zh-CN" sz="2400" dirty="0"/>
              <a:t>Set up a PIV system and fix robots of different shapes in the water. Then, use the PIV system to observe jet propulsion and determine the optimal shape by comparing differences in the velocity fields.</a:t>
            </a:r>
            <a:endParaRPr lang="zh-CN" altLang="en-US" dirty="0"/>
          </a:p>
        </p:txBody>
      </p:sp>
    </p:spTree>
    <p:extLst>
      <p:ext uri="{BB962C8B-B14F-4D97-AF65-F5344CB8AC3E}">
        <p14:creationId xmlns:p14="http://schemas.microsoft.com/office/powerpoint/2010/main" val="2183392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575E47-8826-E4B0-D4E7-482979817250}"/>
              </a:ext>
            </a:extLst>
          </p:cNvPr>
          <p:cNvSpPr>
            <a:spLocks noGrp="1"/>
          </p:cNvSpPr>
          <p:nvPr>
            <p:ph type="title"/>
          </p:nvPr>
        </p:nvSpPr>
        <p:spPr>
          <a:xfrm>
            <a:off x="0" y="18255"/>
            <a:ext cx="10515600" cy="1325563"/>
          </a:xfrm>
        </p:spPr>
        <p:txBody>
          <a:bodyPr/>
          <a:lstStyle/>
          <a:p>
            <a:r>
              <a:rPr kumimoji="0" lang="fr-FR" altLang="zh-CN" sz="4400" b="0" i="0" u="none" strike="noStrike" kern="1200" cap="none" spc="0" normalizeH="0" baseline="0" noProof="0" dirty="0" err="1">
                <a:ln>
                  <a:noFill/>
                </a:ln>
                <a:solidFill>
                  <a:prstClr val="black"/>
                </a:solidFill>
                <a:effectLst/>
                <a:uLnTx/>
                <a:uFillTx/>
                <a:latin typeface="Calibri"/>
                <a:ea typeface="+mj-ea"/>
                <a:cs typeface="+mj-cs"/>
              </a:rPr>
              <a:t>Current</a:t>
            </a:r>
            <a:r>
              <a:rPr kumimoji="0" lang="fr-FR" altLang="zh-CN" sz="4400" b="0" i="0" u="none" strike="noStrike" kern="1200" cap="none" spc="0" normalizeH="0" baseline="0" noProof="0" dirty="0">
                <a:ln>
                  <a:noFill/>
                </a:ln>
                <a:solidFill>
                  <a:prstClr val="black"/>
                </a:solidFill>
                <a:effectLst/>
                <a:uLnTx/>
                <a:uFillTx/>
                <a:latin typeface="Calibri"/>
                <a:ea typeface="+mj-ea"/>
                <a:cs typeface="+mj-cs"/>
              </a:rPr>
              <a:t> Progress</a:t>
            </a:r>
            <a:endParaRPr lang="zh-CN" altLang="en-US" dirty="0"/>
          </a:p>
        </p:txBody>
      </p:sp>
      <p:sp>
        <p:nvSpPr>
          <p:cNvPr id="3" name="内容占位符 2">
            <a:extLst>
              <a:ext uri="{FF2B5EF4-FFF2-40B4-BE49-F238E27FC236}">
                <a16:creationId xmlns:a16="http://schemas.microsoft.com/office/drawing/2014/main" id="{2824D812-6E90-04B6-8E42-A4664BA4CD89}"/>
              </a:ext>
            </a:extLst>
          </p:cNvPr>
          <p:cNvSpPr>
            <a:spLocks noGrp="1"/>
          </p:cNvSpPr>
          <p:nvPr>
            <p:ph idx="1"/>
          </p:nvPr>
        </p:nvSpPr>
        <p:spPr>
          <a:xfrm>
            <a:off x="0" y="1343817"/>
            <a:ext cx="6962274" cy="3051720"/>
          </a:xfrm>
        </p:spPr>
        <p:txBody>
          <a:bodyPr>
            <a:normAutofit/>
          </a:bodyPr>
          <a:lstStyle/>
          <a:p>
            <a:r>
              <a:rPr lang="en-US" altLang="zh-CN" dirty="0"/>
              <a:t>1. Experiment environment setting up</a:t>
            </a:r>
          </a:p>
          <a:p>
            <a:r>
              <a:rPr lang="en-US" altLang="zh-CN" dirty="0"/>
              <a:t>2. PIV system setting up from zero</a:t>
            </a:r>
          </a:p>
          <a:p>
            <a:r>
              <a:rPr lang="en-US" altLang="zh-CN" dirty="0"/>
              <a:t>3. Flow velocity field calculation</a:t>
            </a:r>
          </a:p>
          <a:p>
            <a:r>
              <a:rPr lang="en-US" altLang="zh-CN" dirty="0"/>
              <a:t>4. Robotics simulation</a:t>
            </a:r>
          </a:p>
          <a:p>
            <a:endParaRPr lang="en-US" altLang="zh-CN" dirty="0"/>
          </a:p>
          <a:p>
            <a:endParaRPr lang="zh-CN" altLang="en-US" dirty="0"/>
          </a:p>
        </p:txBody>
      </p:sp>
    </p:spTree>
    <p:extLst>
      <p:ext uri="{BB962C8B-B14F-4D97-AF65-F5344CB8AC3E}">
        <p14:creationId xmlns:p14="http://schemas.microsoft.com/office/powerpoint/2010/main" val="2971014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95B885-50D3-29D8-D4D5-9B1C30E32907}"/>
              </a:ext>
            </a:extLst>
          </p:cNvPr>
          <p:cNvSpPr>
            <a:spLocks noGrp="1"/>
          </p:cNvSpPr>
          <p:nvPr>
            <p:ph type="title"/>
          </p:nvPr>
        </p:nvSpPr>
        <p:spPr>
          <a:xfrm>
            <a:off x="0" y="18255"/>
            <a:ext cx="10515600" cy="1056565"/>
          </a:xfrm>
        </p:spPr>
        <p:txBody>
          <a:bodyPr>
            <a:normAutofit/>
          </a:bodyPr>
          <a:lstStyle/>
          <a:p>
            <a:r>
              <a:rPr lang="fr-FR" altLang="zh-CN" b="1" dirty="0" err="1"/>
              <a:t>Experiment</a:t>
            </a:r>
            <a:r>
              <a:rPr lang="fr-FR" altLang="zh-CN" b="1" dirty="0"/>
              <a:t> </a:t>
            </a:r>
            <a:r>
              <a:rPr lang="fr-FR" altLang="zh-CN" b="1" dirty="0" err="1"/>
              <a:t>environment</a:t>
            </a:r>
            <a:r>
              <a:rPr lang="fr-FR" altLang="zh-CN" b="1" dirty="0"/>
              <a:t> setting up</a:t>
            </a:r>
          </a:p>
        </p:txBody>
      </p:sp>
      <p:sp>
        <p:nvSpPr>
          <p:cNvPr id="8" name="Rectangle 2">
            <a:extLst>
              <a:ext uri="{FF2B5EF4-FFF2-40B4-BE49-F238E27FC236}">
                <a16:creationId xmlns:a16="http://schemas.microsoft.com/office/drawing/2014/main" id="{52BBA473-A0BD-E0E2-D6FD-CAC1C78F44F1}"/>
              </a:ext>
            </a:extLst>
          </p:cNvPr>
          <p:cNvSpPr>
            <a:spLocks noGrp="1" noChangeArrowheads="1"/>
          </p:cNvSpPr>
          <p:nvPr>
            <p:ph idx="1"/>
          </p:nvPr>
        </p:nvSpPr>
        <p:spPr bwMode="auto">
          <a:xfrm>
            <a:off x="25834" y="930435"/>
            <a:ext cx="11732558"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Arial" panose="020B0604020202020204" pitchFamily="34" charset="0"/>
              </a:rPr>
              <a:t>Our experimental setup consists of three components:</a:t>
            </a:r>
            <a:endParaRPr kumimoji="0" lang="en-US" altLang="zh-CN"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2400" b="1" i="0" u="none" strike="noStrike" cap="none" normalizeH="0" baseline="0" dirty="0">
                <a:ln>
                  <a:noFill/>
                </a:ln>
                <a:solidFill>
                  <a:schemeClr val="tx1"/>
                </a:solidFill>
                <a:effectLst/>
                <a:latin typeface="Arial" panose="020B0604020202020204" pitchFamily="34" charset="0"/>
              </a:rPr>
              <a:t>Fish Tank System</a:t>
            </a:r>
            <a:r>
              <a:rPr kumimoji="0" lang="zh-CN" altLang="zh-CN" sz="2400" b="0" i="0" u="none" strike="noStrike" cap="none" normalizeH="0" baseline="0" dirty="0">
                <a:ln>
                  <a:noFill/>
                </a:ln>
                <a:solidFill>
                  <a:schemeClr val="tx1"/>
                </a:solidFill>
                <a:effectLst/>
                <a:latin typeface="Arial" panose="020B0604020202020204" pitchFamily="34" charset="0"/>
              </a:rPr>
              <a:t>: The fish tank is secured within our large water pool using 80/20 aluminum alloy to stabilize the tank. This setup allows us to position the laser head inside the tank and adjust it to the desired height, illuminating the water surface at the required depth.</a:t>
            </a:r>
            <a:endParaRPr kumimoji="0" lang="en-US" altLang="zh-CN"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zh-CN" altLang="zh-CN"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sz="2400" b="1" i="0" u="none" strike="noStrike" cap="none" normalizeH="0" baseline="0" dirty="0">
                <a:ln>
                  <a:noFill/>
                </a:ln>
                <a:solidFill>
                  <a:schemeClr val="tx1"/>
                </a:solidFill>
                <a:effectLst/>
                <a:latin typeface="Arial" panose="020B0604020202020204" pitchFamily="34" charset="0"/>
              </a:rPr>
              <a:t>Window System</a:t>
            </a:r>
            <a:r>
              <a:rPr kumimoji="0" lang="zh-CN" altLang="zh-CN" sz="2400" b="0" i="0" u="none" strike="noStrike" cap="none" normalizeH="0" baseline="0" dirty="0">
                <a:ln>
                  <a:noFill/>
                </a:ln>
                <a:solidFill>
                  <a:schemeClr val="tx1"/>
                </a:solidFill>
                <a:effectLst/>
                <a:latin typeface="Arial" panose="020B0604020202020204" pitchFamily="34" charset="0"/>
              </a:rPr>
              <a:t>: An acrylic plate is crafted into a window and pressed onto the water surface. This system is designed to observe the robot while avoiding the interference of free surface waves, ensuring the camera captures precise images.</a:t>
            </a:r>
            <a:endParaRPr kumimoji="0" lang="en-US" altLang="zh-CN"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kumimoji="0" lang="zh-CN" altLang="zh-CN"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zh-CN" altLang="zh-CN" sz="2400" b="1" i="0" u="none" strike="noStrike" cap="none" normalizeH="0" baseline="0" dirty="0">
                <a:ln>
                  <a:noFill/>
                </a:ln>
                <a:solidFill>
                  <a:schemeClr val="tx1"/>
                </a:solidFill>
                <a:effectLst/>
                <a:latin typeface="Arial" panose="020B0604020202020204" pitchFamily="34" charset="0"/>
              </a:rPr>
              <a:t>Camera System</a:t>
            </a:r>
            <a:r>
              <a:rPr kumimoji="0" lang="zh-CN" altLang="zh-CN" sz="2400" b="0" i="0" u="none" strike="noStrike" cap="none" normalizeH="0" baseline="0" dirty="0">
                <a:ln>
                  <a:noFill/>
                </a:ln>
                <a:solidFill>
                  <a:schemeClr val="tx1"/>
                </a:solidFill>
                <a:effectLst/>
                <a:latin typeface="Arial" panose="020B0604020202020204" pitchFamily="34" charset="0"/>
              </a:rPr>
              <a:t>: The camera is mounted on an X95 rail attached to an aluminum frame on the ceiling. This ensures the camera's observation plane remains horizontal. Instead of adjusting the camera's height, we will fine-tune the focus to clearly observe the flow field.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156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2D9E9-899E-AE3A-6E93-A2FBFA712A7C}"/>
              </a:ext>
            </a:extLst>
          </p:cNvPr>
          <p:cNvSpPr>
            <a:spLocks noGrp="1"/>
          </p:cNvSpPr>
          <p:nvPr>
            <p:ph type="title"/>
          </p:nvPr>
        </p:nvSpPr>
        <p:spPr>
          <a:xfrm>
            <a:off x="0" y="0"/>
            <a:ext cx="10515600" cy="805949"/>
          </a:xfrm>
        </p:spPr>
        <p:txBody>
          <a:bodyPr/>
          <a:lstStyle/>
          <a:p>
            <a:r>
              <a:rPr lang="fr-FR" altLang="zh-CN" b="1" dirty="0" err="1"/>
              <a:t>Experiment</a:t>
            </a:r>
            <a:r>
              <a:rPr lang="fr-FR" altLang="zh-CN" b="1" dirty="0"/>
              <a:t> </a:t>
            </a:r>
            <a:r>
              <a:rPr lang="fr-FR" altLang="zh-CN" b="1" dirty="0" err="1"/>
              <a:t>environment</a:t>
            </a:r>
            <a:r>
              <a:rPr lang="fr-FR" altLang="zh-CN" b="1" dirty="0"/>
              <a:t> setting up</a:t>
            </a:r>
            <a:endParaRPr lang="zh-CN" altLang="en-US" dirty="0"/>
          </a:p>
        </p:txBody>
      </p:sp>
      <p:pic>
        <p:nvPicPr>
          <p:cNvPr id="4" name="内容占位符 3">
            <a:extLst>
              <a:ext uri="{FF2B5EF4-FFF2-40B4-BE49-F238E27FC236}">
                <a16:creationId xmlns:a16="http://schemas.microsoft.com/office/drawing/2014/main" id="{7A0A2280-972F-3022-E721-5533B1F8EEBC}"/>
              </a:ext>
            </a:extLst>
          </p:cNvPr>
          <p:cNvPicPr>
            <a:picLocks noGrp="1" noChangeAspect="1"/>
          </p:cNvPicPr>
          <p:nvPr>
            <p:ph idx="1"/>
          </p:nvPr>
        </p:nvPicPr>
        <p:blipFill>
          <a:blip r:embed="rId2"/>
          <a:stretch>
            <a:fillRect/>
          </a:stretch>
        </p:blipFill>
        <p:spPr>
          <a:xfrm>
            <a:off x="500882" y="3532030"/>
            <a:ext cx="9189105" cy="3325971"/>
          </a:xfrm>
          <a:prstGeom prst="rect">
            <a:avLst/>
          </a:prstGeom>
        </p:spPr>
      </p:pic>
      <p:pic>
        <p:nvPicPr>
          <p:cNvPr id="5" name="图片 4">
            <a:extLst>
              <a:ext uri="{FF2B5EF4-FFF2-40B4-BE49-F238E27FC236}">
                <a16:creationId xmlns:a16="http://schemas.microsoft.com/office/drawing/2014/main" id="{A0B60C3B-70F2-0665-6237-E92A6997C7E0}"/>
              </a:ext>
            </a:extLst>
          </p:cNvPr>
          <p:cNvPicPr>
            <a:picLocks noChangeAspect="1"/>
          </p:cNvPicPr>
          <p:nvPr/>
        </p:nvPicPr>
        <p:blipFill>
          <a:blip r:embed="rId3"/>
          <a:stretch>
            <a:fillRect/>
          </a:stretch>
        </p:blipFill>
        <p:spPr>
          <a:xfrm>
            <a:off x="5817330" y="694731"/>
            <a:ext cx="5981608" cy="2329436"/>
          </a:xfrm>
          <a:prstGeom prst="rect">
            <a:avLst/>
          </a:prstGeom>
        </p:spPr>
      </p:pic>
      <p:pic>
        <p:nvPicPr>
          <p:cNvPr id="6" name="图片 5">
            <a:extLst>
              <a:ext uri="{FF2B5EF4-FFF2-40B4-BE49-F238E27FC236}">
                <a16:creationId xmlns:a16="http://schemas.microsoft.com/office/drawing/2014/main" id="{F3D5F25A-F2F0-C1A7-6486-C29E2BC106C9}"/>
              </a:ext>
            </a:extLst>
          </p:cNvPr>
          <p:cNvPicPr>
            <a:picLocks noChangeAspect="1"/>
          </p:cNvPicPr>
          <p:nvPr/>
        </p:nvPicPr>
        <p:blipFill>
          <a:blip r:embed="rId4"/>
          <a:stretch>
            <a:fillRect/>
          </a:stretch>
        </p:blipFill>
        <p:spPr>
          <a:xfrm>
            <a:off x="0" y="694732"/>
            <a:ext cx="5575935" cy="2329436"/>
          </a:xfrm>
          <a:prstGeom prst="rect">
            <a:avLst/>
          </a:prstGeom>
        </p:spPr>
      </p:pic>
      <p:sp>
        <p:nvSpPr>
          <p:cNvPr id="7" name="文本框 6">
            <a:extLst>
              <a:ext uri="{FF2B5EF4-FFF2-40B4-BE49-F238E27FC236}">
                <a16:creationId xmlns:a16="http://schemas.microsoft.com/office/drawing/2014/main" id="{49DD8E1F-39E0-622E-8355-3B6BE4462049}"/>
              </a:ext>
            </a:extLst>
          </p:cNvPr>
          <p:cNvSpPr txBox="1"/>
          <p:nvPr/>
        </p:nvSpPr>
        <p:spPr>
          <a:xfrm>
            <a:off x="1106905" y="3024167"/>
            <a:ext cx="3497179" cy="369332"/>
          </a:xfrm>
          <a:prstGeom prst="rect">
            <a:avLst/>
          </a:prstGeom>
          <a:noFill/>
        </p:spPr>
        <p:txBody>
          <a:bodyPr wrap="square" rtlCol="0">
            <a:spAutoFit/>
          </a:bodyPr>
          <a:lstStyle/>
          <a:p>
            <a:pPr algn="ctr"/>
            <a:r>
              <a:rPr lang="en-US" altLang="zh-CN" dirty="0"/>
              <a:t>Fish tank system</a:t>
            </a:r>
            <a:endParaRPr lang="zh-CN" altLang="en-US" dirty="0"/>
          </a:p>
        </p:txBody>
      </p:sp>
      <p:sp>
        <p:nvSpPr>
          <p:cNvPr id="9" name="文本框 8">
            <a:extLst>
              <a:ext uri="{FF2B5EF4-FFF2-40B4-BE49-F238E27FC236}">
                <a16:creationId xmlns:a16="http://schemas.microsoft.com/office/drawing/2014/main" id="{5F03E0E6-4F45-730A-5026-4C7D67C20C56}"/>
              </a:ext>
            </a:extLst>
          </p:cNvPr>
          <p:cNvSpPr txBox="1"/>
          <p:nvPr/>
        </p:nvSpPr>
        <p:spPr>
          <a:xfrm>
            <a:off x="7260071" y="3093433"/>
            <a:ext cx="3096126" cy="369331"/>
          </a:xfrm>
          <a:prstGeom prst="rect">
            <a:avLst/>
          </a:prstGeom>
          <a:noFill/>
        </p:spPr>
        <p:txBody>
          <a:bodyPr wrap="square" rtlCol="0">
            <a:spAutoFit/>
          </a:bodyPr>
          <a:lstStyle/>
          <a:p>
            <a:pPr algn="ctr"/>
            <a:r>
              <a:rPr lang="en-US" altLang="zh-CN" dirty="0"/>
              <a:t>Window system</a:t>
            </a:r>
            <a:endParaRPr lang="zh-CN" altLang="en-US" dirty="0"/>
          </a:p>
        </p:txBody>
      </p:sp>
      <p:sp>
        <p:nvSpPr>
          <p:cNvPr id="10" name="文本框 9">
            <a:extLst>
              <a:ext uri="{FF2B5EF4-FFF2-40B4-BE49-F238E27FC236}">
                <a16:creationId xmlns:a16="http://schemas.microsoft.com/office/drawing/2014/main" id="{4105B4F2-D881-C67F-2882-69361E88243B}"/>
              </a:ext>
            </a:extLst>
          </p:cNvPr>
          <p:cNvSpPr txBox="1"/>
          <p:nvPr/>
        </p:nvSpPr>
        <p:spPr>
          <a:xfrm>
            <a:off x="9825789" y="6163269"/>
            <a:ext cx="1379621" cy="646331"/>
          </a:xfrm>
          <a:prstGeom prst="rect">
            <a:avLst/>
          </a:prstGeom>
          <a:noFill/>
        </p:spPr>
        <p:txBody>
          <a:bodyPr wrap="square" rtlCol="0">
            <a:spAutoFit/>
          </a:bodyPr>
          <a:lstStyle/>
          <a:p>
            <a:pPr algn="ctr"/>
            <a:r>
              <a:rPr lang="en-US" altLang="zh-CN" dirty="0"/>
              <a:t>Whole</a:t>
            </a:r>
          </a:p>
          <a:p>
            <a:pPr algn="ctr"/>
            <a:r>
              <a:rPr lang="en-US" altLang="zh-CN" dirty="0"/>
              <a:t>system</a:t>
            </a:r>
            <a:endParaRPr lang="zh-CN" altLang="en-US" dirty="0"/>
          </a:p>
        </p:txBody>
      </p:sp>
    </p:spTree>
    <p:extLst>
      <p:ext uri="{BB962C8B-B14F-4D97-AF65-F5344CB8AC3E}">
        <p14:creationId xmlns:p14="http://schemas.microsoft.com/office/powerpoint/2010/main" val="652582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6DC412-320A-C2E3-3215-8298CF9C4BE5}"/>
              </a:ext>
            </a:extLst>
          </p:cNvPr>
          <p:cNvSpPr>
            <a:spLocks noGrp="1"/>
          </p:cNvSpPr>
          <p:nvPr>
            <p:ph type="title"/>
          </p:nvPr>
        </p:nvSpPr>
        <p:spPr>
          <a:xfrm>
            <a:off x="0" y="18255"/>
            <a:ext cx="10515600" cy="682435"/>
          </a:xfrm>
        </p:spPr>
        <p:txBody>
          <a:bodyPr>
            <a:normAutofit fontScale="90000"/>
          </a:bodyPr>
          <a:lstStyle/>
          <a:p>
            <a:r>
              <a:rPr lang="en-US" altLang="zh-CN" b="1" dirty="0"/>
              <a:t>PIV system setting up from zero</a:t>
            </a:r>
          </a:p>
        </p:txBody>
      </p:sp>
      <p:pic>
        <p:nvPicPr>
          <p:cNvPr id="7" name="内容占位符 6">
            <a:extLst>
              <a:ext uri="{FF2B5EF4-FFF2-40B4-BE49-F238E27FC236}">
                <a16:creationId xmlns:a16="http://schemas.microsoft.com/office/drawing/2014/main" id="{1870885C-C3D2-88FD-DFEF-28731E43BA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274" y="3463943"/>
            <a:ext cx="5694948" cy="3286342"/>
          </a:xfrm>
        </p:spPr>
      </p:pic>
      <p:sp>
        <p:nvSpPr>
          <p:cNvPr id="8" name="文本框 7">
            <a:extLst>
              <a:ext uri="{FF2B5EF4-FFF2-40B4-BE49-F238E27FC236}">
                <a16:creationId xmlns:a16="http://schemas.microsoft.com/office/drawing/2014/main" id="{D2C5AE1B-60D6-1C04-9ED9-1D683881BC6F}"/>
              </a:ext>
            </a:extLst>
          </p:cNvPr>
          <p:cNvSpPr txBox="1"/>
          <p:nvPr/>
        </p:nvSpPr>
        <p:spPr>
          <a:xfrm>
            <a:off x="104274" y="816267"/>
            <a:ext cx="7146758" cy="2462213"/>
          </a:xfrm>
          <a:prstGeom prst="rect">
            <a:avLst/>
          </a:prstGeom>
          <a:noFill/>
        </p:spPr>
        <p:txBody>
          <a:bodyPr wrap="square" rtlCol="0">
            <a:spAutoFit/>
          </a:bodyPr>
          <a:lstStyle/>
          <a:p>
            <a:r>
              <a:rPr lang="en-US" altLang="zh-CN" sz="2200" dirty="0"/>
              <a:t>We have two methods for visualizing the flow field:  </a:t>
            </a:r>
          </a:p>
          <a:p>
            <a:r>
              <a:rPr lang="en-US" altLang="zh-CN" sz="2200" dirty="0"/>
              <a:t>1. When we only need to observe objects on the water surface, we can use ultraviolet light to illuminate any small particles floating on the surface.  </a:t>
            </a:r>
          </a:p>
          <a:p>
            <a:r>
              <a:rPr lang="en-US" altLang="zh-CN" sz="2200" dirty="0"/>
              <a:t>2. When we need to observe fully submerged objects, we use a laser to illuminate the corresponding depth to track the relevant particles. </a:t>
            </a:r>
            <a:endParaRPr lang="zh-CN" altLang="en-US" sz="2200" dirty="0"/>
          </a:p>
        </p:txBody>
      </p:sp>
      <p:pic>
        <p:nvPicPr>
          <p:cNvPr id="11" name="图片 10">
            <a:extLst>
              <a:ext uri="{FF2B5EF4-FFF2-40B4-BE49-F238E27FC236}">
                <a16:creationId xmlns:a16="http://schemas.microsoft.com/office/drawing/2014/main" id="{7BC0B330-5E8A-3BAE-706B-E2D1DF6B6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1695" y="3429000"/>
            <a:ext cx="2282947" cy="2728310"/>
          </a:xfrm>
          <a:prstGeom prst="rect">
            <a:avLst/>
          </a:prstGeom>
        </p:spPr>
      </p:pic>
      <p:pic>
        <p:nvPicPr>
          <p:cNvPr id="13" name="图片 12">
            <a:extLst>
              <a:ext uri="{FF2B5EF4-FFF2-40B4-BE49-F238E27FC236}">
                <a16:creationId xmlns:a16="http://schemas.microsoft.com/office/drawing/2014/main" id="{CB1EFF86-035B-3D1F-7C24-A84B7F63EF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7115" y="277754"/>
            <a:ext cx="3061096" cy="6636269"/>
          </a:xfrm>
          <a:prstGeom prst="rect">
            <a:avLst/>
          </a:prstGeom>
        </p:spPr>
      </p:pic>
    </p:spTree>
    <p:extLst>
      <p:ext uri="{BB962C8B-B14F-4D97-AF65-F5344CB8AC3E}">
        <p14:creationId xmlns:p14="http://schemas.microsoft.com/office/powerpoint/2010/main" val="1113326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02F9F9-0021-2017-C238-F81C96ED91B1}"/>
              </a:ext>
            </a:extLst>
          </p:cNvPr>
          <p:cNvSpPr>
            <a:spLocks noGrp="1"/>
          </p:cNvSpPr>
          <p:nvPr>
            <p:ph type="title"/>
          </p:nvPr>
        </p:nvSpPr>
        <p:spPr>
          <a:xfrm>
            <a:off x="0" y="35509"/>
            <a:ext cx="10515600" cy="645528"/>
          </a:xfrm>
        </p:spPr>
        <p:txBody>
          <a:bodyPr>
            <a:normAutofit fontScale="90000"/>
          </a:bodyPr>
          <a:lstStyle/>
          <a:p>
            <a:r>
              <a:rPr lang="fr-FR" altLang="zh-CN" b="1" dirty="0"/>
              <a:t>Flow </a:t>
            </a:r>
            <a:r>
              <a:rPr lang="fr-FR" altLang="zh-CN" b="1" dirty="0" err="1"/>
              <a:t>velocity</a:t>
            </a:r>
            <a:r>
              <a:rPr lang="fr-FR" altLang="zh-CN" b="1" dirty="0"/>
              <a:t> </a:t>
            </a:r>
            <a:r>
              <a:rPr lang="fr-FR" altLang="zh-CN" b="1" dirty="0" err="1"/>
              <a:t>field</a:t>
            </a:r>
            <a:r>
              <a:rPr lang="fr-FR" altLang="zh-CN" b="1" dirty="0"/>
              <a:t> </a:t>
            </a:r>
            <a:r>
              <a:rPr lang="fr-FR" altLang="zh-CN" b="1" dirty="0" err="1"/>
              <a:t>calculation</a:t>
            </a:r>
            <a:endParaRPr lang="zh-CN" altLang="en-US" dirty="0"/>
          </a:p>
        </p:txBody>
      </p:sp>
      <p:pic>
        <p:nvPicPr>
          <p:cNvPr id="4" name="内容占位符 4">
            <a:extLst>
              <a:ext uri="{FF2B5EF4-FFF2-40B4-BE49-F238E27FC236}">
                <a16:creationId xmlns:a16="http://schemas.microsoft.com/office/drawing/2014/main" id="{1D6D733E-7256-0E10-29F8-61D591BB3D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9450" y="3327751"/>
            <a:ext cx="5403918" cy="3248489"/>
          </a:xfrm>
        </p:spPr>
      </p:pic>
      <p:pic>
        <p:nvPicPr>
          <p:cNvPr id="8" name="图片 7">
            <a:extLst>
              <a:ext uri="{FF2B5EF4-FFF2-40B4-BE49-F238E27FC236}">
                <a16:creationId xmlns:a16="http://schemas.microsoft.com/office/drawing/2014/main" id="{11063F66-58C6-80F7-4B8D-3A972C9ED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327751"/>
            <a:ext cx="2822776" cy="3306453"/>
          </a:xfrm>
          <a:prstGeom prst="rect">
            <a:avLst/>
          </a:prstGeom>
        </p:spPr>
      </p:pic>
      <p:pic>
        <p:nvPicPr>
          <p:cNvPr id="10" name="图片 9">
            <a:extLst>
              <a:ext uri="{FF2B5EF4-FFF2-40B4-BE49-F238E27FC236}">
                <a16:creationId xmlns:a16="http://schemas.microsoft.com/office/drawing/2014/main" id="{1D03ECBC-5944-BF61-933F-57CFB34E14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5242" y="681037"/>
            <a:ext cx="3320716" cy="5895203"/>
          </a:xfrm>
          <a:prstGeom prst="rect">
            <a:avLst/>
          </a:prstGeom>
        </p:spPr>
      </p:pic>
      <p:sp>
        <p:nvSpPr>
          <p:cNvPr id="11" name="文本框 10">
            <a:extLst>
              <a:ext uri="{FF2B5EF4-FFF2-40B4-BE49-F238E27FC236}">
                <a16:creationId xmlns:a16="http://schemas.microsoft.com/office/drawing/2014/main" id="{2FAAC1C2-2451-0AD3-F001-A0D223DE9049}"/>
              </a:ext>
            </a:extLst>
          </p:cNvPr>
          <p:cNvSpPr txBox="1"/>
          <p:nvPr/>
        </p:nvSpPr>
        <p:spPr>
          <a:xfrm>
            <a:off x="217296" y="942565"/>
            <a:ext cx="8388568" cy="2123658"/>
          </a:xfrm>
          <a:prstGeom prst="rect">
            <a:avLst/>
          </a:prstGeom>
          <a:noFill/>
        </p:spPr>
        <p:txBody>
          <a:bodyPr wrap="square" rtlCol="0">
            <a:spAutoFit/>
          </a:bodyPr>
          <a:lstStyle/>
          <a:p>
            <a:r>
              <a:rPr lang="en-US" altLang="zh-CN" sz="2200" dirty="0"/>
              <a:t>For calculating the flow field, we have two different methods:  </a:t>
            </a:r>
          </a:p>
          <a:p>
            <a:r>
              <a:rPr lang="en-US" altLang="zh-CN" sz="2200" dirty="0"/>
              <a:t>1. For photos captured using an external camera and ultraviolet light, we can calculate the flow field using the PIV add-on in </a:t>
            </a:r>
            <a:r>
              <a:rPr lang="en-US" altLang="zh-CN" sz="2200" b="1" dirty="0"/>
              <a:t>MATLAB</a:t>
            </a:r>
            <a:r>
              <a:rPr lang="en-US" altLang="zh-CN" sz="2200" dirty="0"/>
              <a:t>.  </a:t>
            </a:r>
          </a:p>
          <a:p>
            <a:r>
              <a:rPr lang="en-US" altLang="zh-CN" sz="2200" dirty="0"/>
              <a:t>2. For photos captured using the camera equipped with </a:t>
            </a:r>
            <a:r>
              <a:rPr lang="en-US" altLang="zh-CN" sz="2200" dirty="0" err="1"/>
              <a:t>LaVision</a:t>
            </a:r>
            <a:r>
              <a:rPr lang="en-US" altLang="zh-CN" sz="2200" dirty="0"/>
              <a:t> and a laser, we can use </a:t>
            </a:r>
            <a:r>
              <a:rPr lang="en-US" altLang="zh-CN" sz="2200" b="1" dirty="0" err="1"/>
              <a:t>DaVis</a:t>
            </a:r>
            <a:r>
              <a:rPr lang="en-US" altLang="zh-CN" sz="2200" dirty="0"/>
              <a:t> software as a professional tool for processing the flow field. </a:t>
            </a:r>
            <a:endParaRPr lang="zh-CN" altLang="en-US" sz="2200" dirty="0"/>
          </a:p>
        </p:txBody>
      </p:sp>
    </p:spTree>
    <p:extLst>
      <p:ext uri="{BB962C8B-B14F-4D97-AF65-F5344CB8AC3E}">
        <p14:creationId xmlns:p14="http://schemas.microsoft.com/office/powerpoint/2010/main" val="3986724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2B749-BA13-F72B-00EC-ADA6257DA533}"/>
              </a:ext>
            </a:extLst>
          </p:cNvPr>
          <p:cNvSpPr>
            <a:spLocks noGrp="1"/>
          </p:cNvSpPr>
          <p:nvPr>
            <p:ph type="title"/>
          </p:nvPr>
        </p:nvSpPr>
        <p:spPr>
          <a:xfrm>
            <a:off x="0" y="0"/>
            <a:ext cx="10515600" cy="577515"/>
          </a:xfrm>
        </p:spPr>
        <p:txBody>
          <a:bodyPr>
            <a:normAutofit fontScale="90000"/>
          </a:bodyPr>
          <a:lstStyle/>
          <a:p>
            <a:r>
              <a:rPr lang="fr-FR" altLang="zh-CN" sz="4000" b="1" dirty="0" err="1"/>
              <a:t>Robotics</a:t>
            </a:r>
            <a:r>
              <a:rPr lang="fr-FR" altLang="zh-CN" sz="4000" b="1" dirty="0"/>
              <a:t> simulation</a:t>
            </a:r>
            <a:endParaRPr lang="zh-CN" altLang="en-US" sz="4000" b="1" dirty="0"/>
          </a:p>
        </p:txBody>
      </p:sp>
      <p:sp>
        <p:nvSpPr>
          <p:cNvPr id="3" name="内容占位符 2">
            <a:extLst>
              <a:ext uri="{FF2B5EF4-FFF2-40B4-BE49-F238E27FC236}">
                <a16:creationId xmlns:a16="http://schemas.microsoft.com/office/drawing/2014/main" id="{75A17416-FEE7-99A9-E90F-E9FC77344D54}"/>
              </a:ext>
            </a:extLst>
          </p:cNvPr>
          <p:cNvSpPr>
            <a:spLocks noGrp="1"/>
          </p:cNvSpPr>
          <p:nvPr>
            <p:ph idx="1"/>
          </p:nvPr>
        </p:nvSpPr>
        <p:spPr>
          <a:xfrm>
            <a:off x="157066" y="694358"/>
            <a:ext cx="10515600" cy="1924072"/>
          </a:xfrm>
        </p:spPr>
        <p:txBody>
          <a:bodyPr>
            <a:noAutofit/>
          </a:bodyPr>
          <a:lstStyle/>
          <a:p>
            <a:r>
              <a:rPr lang="en-US" altLang="zh-CN" sz="2200" dirty="0"/>
              <a:t>The </a:t>
            </a:r>
            <a:r>
              <a:rPr lang="en-US" altLang="zh-CN" sz="2200" dirty="0" err="1"/>
              <a:t>WaterLily</a:t>
            </a:r>
            <a:r>
              <a:rPr lang="en-US" altLang="zh-CN" sz="2200" dirty="0"/>
              <a:t> library is being utilized to develop a robotic model, with the model described using the Julia language. A 2D model of the robot has been successfully implemented, which will be validated against experimental data to confirm the reliability of the simulation. This approach enhances experimental efficiency by identifying effective robotic geometries for fabrication, eliminating the need to produce multiple prototypes for testing.</a:t>
            </a:r>
            <a:endParaRPr lang="zh-CN" altLang="en-US" sz="2200" dirty="0"/>
          </a:p>
        </p:txBody>
      </p:sp>
      <p:pic>
        <p:nvPicPr>
          <p:cNvPr id="6" name="图片 5">
            <a:extLst>
              <a:ext uri="{FF2B5EF4-FFF2-40B4-BE49-F238E27FC236}">
                <a16:creationId xmlns:a16="http://schemas.microsoft.com/office/drawing/2014/main" id="{7DEA6F60-1BE6-D72A-ED2B-A66149A5A4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555" y="3021151"/>
            <a:ext cx="4963886" cy="2518176"/>
          </a:xfrm>
          <a:prstGeom prst="rect">
            <a:avLst/>
          </a:prstGeom>
        </p:spPr>
      </p:pic>
      <p:pic>
        <p:nvPicPr>
          <p:cNvPr id="16" name="图片 15">
            <a:extLst>
              <a:ext uri="{FF2B5EF4-FFF2-40B4-BE49-F238E27FC236}">
                <a16:creationId xmlns:a16="http://schemas.microsoft.com/office/drawing/2014/main" id="{296CBB3F-4914-68F9-BDA9-201E00BEE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1647" y="3065039"/>
            <a:ext cx="4821260" cy="2439674"/>
          </a:xfrm>
          <a:prstGeom prst="rect">
            <a:avLst/>
          </a:prstGeom>
        </p:spPr>
      </p:pic>
      <p:sp>
        <p:nvSpPr>
          <p:cNvPr id="17" name="文本框 16">
            <a:extLst>
              <a:ext uri="{FF2B5EF4-FFF2-40B4-BE49-F238E27FC236}">
                <a16:creationId xmlns:a16="http://schemas.microsoft.com/office/drawing/2014/main" id="{71F9D5BE-966D-6987-A362-78DB5B97F8D5}"/>
              </a:ext>
            </a:extLst>
          </p:cNvPr>
          <p:cNvSpPr txBox="1"/>
          <p:nvPr/>
        </p:nvSpPr>
        <p:spPr>
          <a:xfrm>
            <a:off x="783771" y="5794310"/>
            <a:ext cx="4180115" cy="369332"/>
          </a:xfrm>
          <a:prstGeom prst="rect">
            <a:avLst/>
          </a:prstGeom>
          <a:noFill/>
        </p:spPr>
        <p:txBody>
          <a:bodyPr wrap="square" rtlCol="0">
            <a:spAutoFit/>
          </a:bodyPr>
          <a:lstStyle/>
          <a:p>
            <a:pPr algn="ctr"/>
            <a:r>
              <a:rPr lang="fr-FR" altLang="zh-CN" dirty="0"/>
              <a:t>No </a:t>
            </a:r>
            <a:r>
              <a:rPr lang="fr-FR" altLang="zh-CN" dirty="0" err="1"/>
              <a:t>inflow</a:t>
            </a:r>
            <a:r>
              <a:rPr lang="fr-FR" altLang="zh-CN" dirty="0"/>
              <a:t>, 1 second</a:t>
            </a:r>
            <a:endParaRPr lang="zh-CN" altLang="en-US" dirty="0"/>
          </a:p>
        </p:txBody>
      </p:sp>
      <p:sp>
        <p:nvSpPr>
          <p:cNvPr id="18" name="文本框 17">
            <a:extLst>
              <a:ext uri="{FF2B5EF4-FFF2-40B4-BE49-F238E27FC236}">
                <a16:creationId xmlns:a16="http://schemas.microsoft.com/office/drawing/2014/main" id="{04F9722A-4074-0ABB-6F2E-7CF5FA1AFF6E}"/>
              </a:ext>
            </a:extLst>
          </p:cNvPr>
          <p:cNvSpPr txBox="1"/>
          <p:nvPr/>
        </p:nvSpPr>
        <p:spPr>
          <a:xfrm>
            <a:off x="6895322" y="5794310"/>
            <a:ext cx="3293707" cy="369332"/>
          </a:xfrm>
          <a:prstGeom prst="rect">
            <a:avLst/>
          </a:prstGeom>
          <a:noFill/>
        </p:spPr>
        <p:txBody>
          <a:bodyPr wrap="square" rtlCol="0">
            <a:spAutoFit/>
          </a:bodyPr>
          <a:lstStyle/>
          <a:p>
            <a:pPr algn="ctr"/>
            <a:r>
              <a:rPr lang="fr-FR" altLang="zh-CN" dirty="0" err="1"/>
              <a:t>Inflow</a:t>
            </a:r>
            <a:r>
              <a:rPr lang="fr-FR" altLang="zh-CN" dirty="0"/>
              <a:t> </a:t>
            </a:r>
            <a:r>
              <a:rPr lang="fr-FR" altLang="zh-CN" dirty="0" err="1"/>
              <a:t>allowed</a:t>
            </a:r>
            <a:r>
              <a:rPr lang="fr-FR" altLang="zh-CN" dirty="0"/>
              <a:t>, 1 seconds</a:t>
            </a:r>
            <a:endParaRPr lang="zh-CN" altLang="en-US" dirty="0"/>
          </a:p>
        </p:txBody>
      </p:sp>
    </p:spTree>
    <p:extLst>
      <p:ext uri="{BB962C8B-B14F-4D97-AF65-F5344CB8AC3E}">
        <p14:creationId xmlns:p14="http://schemas.microsoft.com/office/powerpoint/2010/main" val="44454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3C9756-6D6C-3666-2949-A89B8CFF6586}"/>
              </a:ext>
            </a:extLst>
          </p:cNvPr>
          <p:cNvSpPr>
            <a:spLocks noGrp="1"/>
          </p:cNvSpPr>
          <p:nvPr>
            <p:ph type="title"/>
          </p:nvPr>
        </p:nvSpPr>
        <p:spPr>
          <a:xfrm>
            <a:off x="0" y="0"/>
            <a:ext cx="10515600" cy="721895"/>
          </a:xfrm>
        </p:spPr>
        <p:txBody>
          <a:bodyPr/>
          <a:lstStyle/>
          <a:p>
            <a:r>
              <a:rPr lang="en-US" altLang="zh-CN" b="1" dirty="0"/>
              <a:t>Future Work</a:t>
            </a:r>
            <a:endParaRPr lang="zh-CN" altLang="en-US" b="1" dirty="0"/>
          </a:p>
        </p:txBody>
      </p:sp>
      <p:sp>
        <p:nvSpPr>
          <p:cNvPr id="3" name="内容占位符 2">
            <a:extLst>
              <a:ext uri="{FF2B5EF4-FFF2-40B4-BE49-F238E27FC236}">
                <a16:creationId xmlns:a16="http://schemas.microsoft.com/office/drawing/2014/main" id="{BD010CB7-4CF1-4D3A-CD67-BB1279BBE37E}"/>
              </a:ext>
            </a:extLst>
          </p:cNvPr>
          <p:cNvSpPr>
            <a:spLocks noGrp="1"/>
          </p:cNvSpPr>
          <p:nvPr>
            <p:ph idx="1"/>
          </p:nvPr>
        </p:nvSpPr>
        <p:spPr>
          <a:xfrm>
            <a:off x="0" y="1325563"/>
            <a:ext cx="10515600" cy="4351338"/>
          </a:xfrm>
        </p:spPr>
        <p:txBody>
          <a:bodyPr/>
          <a:lstStyle/>
          <a:p>
            <a:r>
              <a:rPr lang="en-US" altLang="zh-CN" sz="2800" dirty="0"/>
              <a:t>Trying to contribute the model of the robot based on ENN. for the data processing, I prefer use machine learning. </a:t>
            </a:r>
          </a:p>
          <a:p>
            <a:r>
              <a:rPr lang="en-US" altLang="zh-CN" dirty="0"/>
              <a:t>Trying to extend my master’s thesis to a paper as the first author.</a:t>
            </a:r>
          </a:p>
          <a:p>
            <a:r>
              <a:rPr lang="en-US" altLang="zh-CN" dirty="0"/>
              <a:t>Trying to extend one single robot to multi-robot system</a:t>
            </a:r>
          </a:p>
          <a:p>
            <a:endParaRPr lang="zh-CN" altLang="en-US" dirty="0"/>
          </a:p>
        </p:txBody>
      </p:sp>
    </p:spTree>
    <p:extLst>
      <p:ext uri="{BB962C8B-B14F-4D97-AF65-F5344CB8AC3E}">
        <p14:creationId xmlns:p14="http://schemas.microsoft.com/office/powerpoint/2010/main" val="41703361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TotalTime>
  <Words>613</Words>
  <Application>Microsoft Office PowerPoint</Application>
  <PresentationFormat>宽屏</PresentationFormat>
  <Paragraphs>46</Paragraphs>
  <Slides>9</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9</vt:i4>
      </vt:variant>
    </vt:vector>
  </HeadingPairs>
  <TitlesOfParts>
    <vt:vector size="14" baseType="lpstr">
      <vt:lpstr>等线</vt:lpstr>
      <vt:lpstr>等线 Light</vt:lpstr>
      <vt:lpstr>Arial</vt:lpstr>
      <vt:lpstr>Calibri</vt:lpstr>
      <vt:lpstr>Office 主题​​</vt:lpstr>
      <vt:lpstr>Exploring the influence of geometric shapes on the flow field</vt:lpstr>
      <vt:lpstr>Background</vt:lpstr>
      <vt:lpstr>Current Progress</vt:lpstr>
      <vt:lpstr>Experiment environment setting up</vt:lpstr>
      <vt:lpstr>Experiment environment setting up</vt:lpstr>
      <vt:lpstr>PIV system setting up from zero</vt:lpstr>
      <vt:lpstr>Flow velocity field calculation</vt:lpstr>
      <vt:lpstr>Robotics simulation</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yipeng zhang</dc:creator>
  <cp:lastModifiedBy>yipeng zhang</cp:lastModifiedBy>
  <cp:revision>4</cp:revision>
  <dcterms:created xsi:type="dcterms:W3CDTF">2024-11-24T23:34:55Z</dcterms:created>
  <dcterms:modified xsi:type="dcterms:W3CDTF">2024-12-07T06:15:44Z</dcterms:modified>
</cp:coreProperties>
</file>